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3F39B-E8CF-44D6-B5F7-42EFB08C136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7E29F-73C4-4B90-947B-4C31C9CCA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0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7E29F-73C4-4B90-947B-4C31C9CCAD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57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8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44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99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19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5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3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10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39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60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11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%D0%A4%D1%80%D0%B5%D0%BD%D1%81%D0%BA%D0%B0%D1%82%D0%B0_%D1%80%D0%B5%D0%B2%D0%BE%D0%BB%D1%8E%D1%86%D0%B8%D1%8F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8A656C-0806-4677-A38B-DA5DF0F3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80296-9C82-4FA3-A11D-F1652F9F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b="80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EF8C6D-8BB3-473A-9607-D7381CC5C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537" y="643467"/>
            <a:ext cx="5520995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E52C36D-A54A-4A7D-A1C6-D1522301F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7047" y="795509"/>
            <a:ext cx="3421525" cy="3011340"/>
          </a:xfrm>
        </p:spPr>
        <p:txBody>
          <a:bodyPr>
            <a:normAutofit/>
          </a:bodyPr>
          <a:lstStyle/>
          <a:p>
            <a:r>
              <a:rPr lang="bg-BG" dirty="0"/>
              <a:t>Версай</a:t>
            </a: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B444A7F-8EF4-4896-9358-B938DFAA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047" y="3898924"/>
            <a:ext cx="5037616" cy="1777878"/>
          </a:xfrm>
        </p:spPr>
        <p:txBody>
          <a:bodyPr>
            <a:normAutofit/>
          </a:bodyPr>
          <a:lstStyle/>
          <a:p>
            <a:r>
              <a:rPr lang="bg-BG" dirty="0"/>
              <a:t>Изящество, създадено по волята на един абсолютен владетел</a:t>
            </a:r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CFDFFB9-D302-4A05-A770-D33232254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764" y="9067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10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582" y="1466964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Изработил</a:t>
            </a:r>
            <a:r>
              <a:rPr lang="en-US" dirty="0"/>
              <a:t>: Дария </a:t>
            </a:r>
            <a:r>
              <a:rPr lang="en-US" dirty="0" err="1"/>
              <a:t>Чавдарова</a:t>
            </a:r>
            <a:r>
              <a:rPr lang="en-US" dirty="0"/>
              <a:t> Георгиева, 9а </a:t>
            </a:r>
            <a:r>
              <a:rPr lang="en-US" dirty="0" err="1"/>
              <a:t>клас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28. </a:t>
            </a:r>
            <a:r>
              <a:rPr lang="en-US" dirty="0" err="1"/>
              <a:t>Октомври</a:t>
            </a:r>
            <a:r>
              <a:rPr lang="en-US" dirty="0"/>
              <a:t>, 2020г.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Контейнер за съдържание 7" descr="Картина, която съдържа открито, сграда, път, седящ&#10;&#10;Описанието е генерирано автоматично">
            <a:extLst>
              <a:ext uri="{FF2B5EF4-FFF2-40B4-BE49-F238E27FC236}">
                <a16:creationId xmlns:a16="http://schemas.microsoft.com/office/drawing/2014/main" id="{6EE1361C-B1AB-40F3-89F6-323BA5D52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r="23230"/>
          <a:stretch/>
        </p:blipFill>
        <p:spPr>
          <a:xfrm>
            <a:off x="6372284" y="1032807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33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Контейнер за съдържание 6" descr="Картина, която съдържа карта&#10;&#10;Описанието е генерирано автоматично">
            <a:extLst>
              <a:ext uri="{FF2B5EF4-FFF2-40B4-BE49-F238E27FC236}">
                <a16:creationId xmlns:a16="http://schemas.microsoft.com/office/drawing/2014/main" id="{78311057-DF30-42E6-9D8E-4BC509F7F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7" r="33538" b="1"/>
          <a:stretch/>
        </p:blipFill>
        <p:spPr>
          <a:xfrm>
            <a:off x="-7366" y="10"/>
            <a:ext cx="769737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Arc 17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961" y="338930"/>
            <a:ext cx="274784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2961" y="1733550"/>
            <a:ext cx="288563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Верса̀й</a:t>
            </a:r>
            <a:r>
              <a:rPr lang="en-US" dirty="0"/>
              <a:t> (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френски</a:t>
            </a:r>
            <a:r>
              <a:rPr lang="en-US" dirty="0"/>
              <a:t>: Versailles) е </a:t>
            </a:r>
            <a:r>
              <a:rPr lang="en-US" dirty="0" err="1"/>
              <a:t>град</a:t>
            </a:r>
            <a:r>
              <a:rPr lang="en-US" dirty="0"/>
              <a:t> в </a:t>
            </a:r>
            <a:r>
              <a:rPr lang="en-US" dirty="0" err="1"/>
              <a:t>Северна</a:t>
            </a:r>
            <a:r>
              <a:rPr lang="en-US" dirty="0"/>
              <a:t> </a:t>
            </a:r>
            <a:r>
              <a:rPr lang="en-US" dirty="0" err="1"/>
              <a:t>Франция</a:t>
            </a:r>
            <a:r>
              <a:rPr lang="en-US" dirty="0"/>
              <a:t>, </a:t>
            </a:r>
            <a:r>
              <a:rPr lang="en-US" dirty="0" err="1"/>
              <a:t>предградие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Париж</a:t>
            </a:r>
            <a:r>
              <a:rPr lang="en-US" dirty="0"/>
              <a:t>, </a:t>
            </a:r>
            <a:r>
              <a:rPr lang="en-US" dirty="0" err="1"/>
              <a:t>разположено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21 </a:t>
            </a:r>
            <a:r>
              <a:rPr lang="en-US" dirty="0" err="1"/>
              <a:t>км</a:t>
            </a:r>
            <a:r>
              <a:rPr lang="en-US" dirty="0"/>
              <a:t> </a:t>
            </a:r>
            <a:r>
              <a:rPr lang="en-US" dirty="0" err="1"/>
              <a:t>югозападно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центъра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града</a:t>
            </a:r>
            <a:r>
              <a:rPr lang="en-US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4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През</a:t>
            </a:r>
            <a:r>
              <a:rPr lang="en-US" dirty="0"/>
              <a:t> 17 – 18 </a:t>
            </a:r>
            <a:r>
              <a:rPr lang="en-US" dirty="0" err="1"/>
              <a:t>век</a:t>
            </a:r>
            <a:r>
              <a:rPr lang="en-US" dirty="0"/>
              <a:t> </a:t>
            </a:r>
            <a:r>
              <a:rPr lang="en-US" dirty="0" err="1"/>
              <a:t>във</a:t>
            </a:r>
            <a:r>
              <a:rPr lang="en-US" dirty="0"/>
              <a:t> </a:t>
            </a:r>
            <a:r>
              <a:rPr lang="en-US" dirty="0" err="1"/>
              <a:t>Версай</a:t>
            </a:r>
            <a:r>
              <a:rPr lang="en-US" dirty="0"/>
              <a:t> е </a:t>
            </a:r>
            <a:r>
              <a:rPr lang="en-US" dirty="0" err="1"/>
              <a:t>основна</a:t>
            </a:r>
            <a:r>
              <a:rPr lang="en-US" dirty="0"/>
              <a:t> </a:t>
            </a:r>
            <a:r>
              <a:rPr lang="en-US" dirty="0" err="1"/>
              <a:t>резиденция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френските</a:t>
            </a:r>
            <a:r>
              <a:rPr lang="en-US" dirty="0"/>
              <a:t> </a:t>
            </a:r>
            <a:r>
              <a:rPr lang="en-US" dirty="0" err="1"/>
              <a:t>крале</a:t>
            </a:r>
            <a:r>
              <a:rPr lang="en-US" dirty="0"/>
              <a:t>, а и </a:t>
            </a:r>
            <a:r>
              <a:rPr lang="en-US" dirty="0" err="1"/>
              <a:t>днес</a:t>
            </a:r>
            <a:r>
              <a:rPr lang="en-US" dirty="0"/>
              <a:t> </a:t>
            </a:r>
            <a:r>
              <a:rPr lang="en-US" dirty="0" err="1"/>
              <a:t>градът</a:t>
            </a:r>
            <a:r>
              <a:rPr lang="en-US" dirty="0"/>
              <a:t> е </a:t>
            </a:r>
            <a:r>
              <a:rPr lang="en-US" dirty="0" err="1"/>
              <a:t>важен</a:t>
            </a:r>
            <a:r>
              <a:rPr lang="en-US" dirty="0"/>
              <a:t> </a:t>
            </a:r>
            <a:r>
              <a:rPr lang="en-US" dirty="0" err="1"/>
              <a:t>административен</a:t>
            </a:r>
            <a:r>
              <a:rPr lang="en-US" dirty="0"/>
              <a:t> и </a:t>
            </a:r>
            <a:r>
              <a:rPr lang="en-US" dirty="0" err="1"/>
              <a:t>съдебен</a:t>
            </a:r>
            <a:r>
              <a:rPr lang="en-US" dirty="0"/>
              <a:t> </a:t>
            </a:r>
            <a:r>
              <a:rPr lang="en-US" dirty="0" err="1"/>
              <a:t>център</a:t>
            </a:r>
            <a:r>
              <a:rPr lang="en-US" dirty="0"/>
              <a:t>. </a:t>
            </a:r>
            <a:r>
              <a:rPr lang="en-US" dirty="0" err="1"/>
              <a:t>Версай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е </a:t>
            </a:r>
            <a:r>
              <a:rPr lang="en-US" dirty="0" err="1"/>
              <a:t>превърнал</a:t>
            </a:r>
            <a:r>
              <a:rPr lang="en-US" dirty="0"/>
              <a:t> в </a:t>
            </a:r>
            <a:r>
              <a:rPr lang="en-US" dirty="0" err="1"/>
              <a:t>световноизвестен</a:t>
            </a:r>
            <a:r>
              <a:rPr lang="en-US" dirty="0"/>
              <a:t> </a:t>
            </a:r>
            <a:r>
              <a:rPr lang="en-US" dirty="0" err="1"/>
              <a:t>туристически</a:t>
            </a:r>
            <a:r>
              <a:rPr lang="en-US" dirty="0"/>
              <a:t> </a:t>
            </a:r>
            <a:r>
              <a:rPr lang="en-US" dirty="0" err="1"/>
              <a:t>обект</a:t>
            </a:r>
            <a:r>
              <a:rPr lang="en-US" dirty="0"/>
              <a:t> </a:t>
            </a:r>
            <a:r>
              <a:rPr lang="en-US" dirty="0" err="1"/>
              <a:t>благодарение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Версайския</a:t>
            </a:r>
            <a:r>
              <a:rPr lang="en-US" dirty="0"/>
              <a:t> </a:t>
            </a:r>
            <a:r>
              <a:rPr lang="en-US" dirty="0" err="1"/>
              <a:t>дворец</a:t>
            </a:r>
            <a:r>
              <a:rPr lang="en-US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През</a:t>
            </a:r>
            <a:r>
              <a:rPr lang="en-US" dirty="0"/>
              <a:t> 1919 г. </a:t>
            </a:r>
            <a:r>
              <a:rPr lang="en-US" dirty="0" err="1"/>
              <a:t>там</a:t>
            </a:r>
            <a:r>
              <a:rPr lang="en-US" dirty="0"/>
              <a:t> е </a:t>
            </a:r>
            <a:r>
              <a:rPr lang="en-US" dirty="0" err="1"/>
              <a:t>сключен</a:t>
            </a:r>
            <a:r>
              <a:rPr lang="en-US" dirty="0"/>
              <a:t> и </a:t>
            </a:r>
            <a:r>
              <a:rPr lang="en-US" dirty="0" err="1"/>
              <a:t>Версайският</a:t>
            </a:r>
            <a:r>
              <a:rPr lang="en-US" dirty="0"/>
              <a:t> </a:t>
            </a:r>
            <a:r>
              <a:rPr lang="en-US" dirty="0" err="1"/>
              <a:t>договор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след</a:t>
            </a:r>
            <a:r>
              <a:rPr lang="en-US" dirty="0"/>
              <a:t> </a:t>
            </a:r>
            <a:r>
              <a:rPr lang="en-US" dirty="0" err="1"/>
              <a:t>Първата</a:t>
            </a:r>
            <a:r>
              <a:rPr lang="en-US" dirty="0"/>
              <a:t> </a:t>
            </a:r>
            <a:r>
              <a:rPr lang="en-US" dirty="0" err="1"/>
              <a:t>световна</a:t>
            </a:r>
            <a:r>
              <a:rPr lang="en-US" dirty="0"/>
              <a:t> </a:t>
            </a:r>
            <a:r>
              <a:rPr lang="en-US" dirty="0" err="1"/>
              <a:t>война</a:t>
            </a:r>
            <a:r>
              <a:rPr lang="en-US" dirty="0"/>
              <a:t>.</a:t>
            </a:r>
          </a:p>
        </p:txBody>
      </p:sp>
      <p:pic>
        <p:nvPicPr>
          <p:cNvPr id="11" name="Контейнер за съдържание 10" descr="Картина, която съдържа лице, сграда, открито, изправен&#10;&#10;Описанието е генерирано автоматично">
            <a:extLst>
              <a:ext uri="{FF2B5EF4-FFF2-40B4-BE49-F238E27FC236}">
                <a16:creationId xmlns:a16="http://schemas.microsoft.com/office/drawing/2014/main" id="{E4E77CA0-CE03-4575-AAE5-7F3EE7995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37" b="-1"/>
          <a:stretch/>
        </p:blipFill>
        <p:spPr>
          <a:xfrm>
            <a:off x="5773055" y="1220002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975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Контейнер за съдържание 8" descr="Картина, която съдържа тъкан&#10;&#10;Описанието е генерирано автоматично">
            <a:extLst>
              <a:ext uri="{FF2B5EF4-FFF2-40B4-BE49-F238E27FC236}">
                <a16:creationId xmlns:a16="http://schemas.microsoft.com/office/drawing/2014/main" id="{FD2962A8-5D05-455F-9010-E96F39A5C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5" r="33650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Име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1762" y="1868487"/>
            <a:ext cx="616069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Все</a:t>
            </a:r>
            <a:r>
              <a:rPr lang="en-US" dirty="0"/>
              <a:t> </a:t>
            </a:r>
            <a:r>
              <a:rPr lang="en-US" dirty="0" err="1"/>
              <a:t>още</a:t>
            </a:r>
            <a:r>
              <a:rPr lang="en-US" dirty="0"/>
              <a:t> </a:t>
            </a:r>
            <a:r>
              <a:rPr lang="en-US" dirty="0" err="1"/>
              <a:t>съществуват</a:t>
            </a:r>
            <a:r>
              <a:rPr lang="en-US" dirty="0"/>
              <a:t> </a:t>
            </a:r>
            <a:r>
              <a:rPr lang="en-US" dirty="0" err="1"/>
              <a:t>съмнения</a:t>
            </a:r>
            <a:r>
              <a:rPr lang="en-US" dirty="0"/>
              <a:t> </a:t>
            </a:r>
            <a:r>
              <a:rPr lang="en-US" dirty="0" err="1"/>
              <a:t>относно</a:t>
            </a:r>
            <a:r>
              <a:rPr lang="en-US" dirty="0"/>
              <a:t> </a:t>
            </a:r>
            <a:r>
              <a:rPr lang="en-US" dirty="0" err="1"/>
              <a:t>етимологията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името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Версай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предполага</a:t>
            </a:r>
            <a:r>
              <a:rPr lang="en-US" dirty="0"/>
              <a:t>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идва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латинската</a:t>
            </a:r>
            <a:r>
              <a:rPr lang="en-US" dirty="0"/>
              <a:t> </a:t>
            </a:r>
            <a:r>
              <a:rPr lang="en-US" dirty="0" err="1"/>
              <a:t>дума</a:t>
            </a:r>
            <a:r>
              <a:rPr lang="en-US" dirty="0"/>
              <a:t> </a:t>
            </a:r>
            <a:r>
              <a:rPr lang="en-US" dirty="0" err="1"/>
              <a:t>versare</a:t>
            </a:r>
            <a:r>
              <a:rPr lang="en-US" dirty="0"/>
              <a:t>, </a:t>
            </a:r>
            <a:r>
              <a:rPr lang="en-US" dirty="0" err="1"/>
              <a:t>която</a:t>
            </a:r>
            <a:r>
              <a:rPr lang="en-US" dirty="0"/>
              <a:t> </a:t>
            </a:r>
            <a:r>
              <a:rPr lang="en-US" dirty="0" err="1"/>
              <a:t>означава</a:t>
            </a:r>
            <a:r>
              <a:rPr lang="en-US" dirty="0"/>
              <a:t> „</a:t>
            </a:r>
            <a:r>
              <a:rPr lang="en-US" dirty="0" err="1"/>
              <a:t>продължавам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преобръщам</a:t>
            </a:r>
            <a:r>
              <a:rPr lang="en-US" dirty="0"/>
              <a:t>“ и е </a:t>
            </a:r>
            <a:r>
              <a:rPr lang="en-US" dirty="0" err="1"/>
              <a:t>била</a:t>
            </a:r>
            <a:r>
              <a:rPr lang="en-US" dirty="0"/>
              <a:t> </a:t>
            </a:r>
            <a:r>
              <a:rPr lang="en-US" dirty="0" err="1"/>
              <a:t>използвана</a:t>
            </a:r>
            <a:r>
              <a:rPr lang="en-US" dirty="0"/>
              <a:t> в </a:t>
            </a:r>
            <a:r>
              <a:rPr lang="en-US" dirty="0" err="1"/>
              <a:t>Средновековието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обработваемите</a:t>
            </a:r>
            <a:r>
              <a:rPr lang="en-US" dirty="0"/>
              <a:t> </a:t>
            </a:r>
            <a:r>
              <a:rPr lang="en-US" dirty="0" err="1"/>
              <a:t>земи</a:t>
            </a:r>
            <a:r>
              <a:rPr lang="en-US" dirty="0"/>
              <a:t> (</a:t>
            </a:r>
            <a:r>
              <a:rPr lang="en-US" dirty="0" err="1"/>
              <a:t>земи</a:t>
            </a:r>
            <a:r>
              <a:rPr lang="en-US" dirty="0"/>
              <a:t>, </a:t>
            </a:r>
            <a:r>
              <a:rPr lang="en-US" dirty="0" err="1"/>
              <a:t>които</a:t>
            </a:r>
            <a:r>
              <a:rPr lang="en-US" dirty="0"/>
              <a:t> </a:t>
            </a:r>
            <a:r>
              <a:rPr lang="en-US" dirty="0" err="1"/>
              <a:t>постоянно</a:t>
            </a:r>
            <a:r>
              <a:rPr lang="en-US" dirty="0"/>
              <a:t> </a:t>
            </a:r>
            <a:r>
              <a:rPr lang="en-US" dirty="0" err="1"/>
              <a:t>са</a:t>
            </a:r>
            <a:r>
              <a:rPr lang="en-US" dirty="0"/>
              <a:t> </a:t>
            </a:r>
            <a:r>
              <a:rPr lang="en-US" dirty="0" err="1"/>
              <a:t>били</a:t>
            </a:r>
            <a:r>
              <a:rPr lang="en-US" dirty="0"/>
              <a:t> „</a:t>
            </a:r>
            <a:r>
              <a:rPr lang="en-US" dirty="0" err="1"/>
              <a:t>обръщани</a:t>
            </a:r>
            <a:r>
              <a:rPr lang="en-US" dirty="0"/>
              <a:t>“). </a:t>
            </a:r>
            <a:r>
              <a:rPr lang="en-US" dirty="0" err="1"/>
              <a:t>Символизира</a:t>
            </a:r>
            <a:r>
              <a:rPr lang="en-US" dirty="0"/>
              <a:t> </a:t>
            </a:r>
            <a:r>
              <a:rPr lang="en-US" dirty="0" err="1"/>
              <a:t>факта</a:t>
            </a:r>
            <a:r>
              <a:rPr lang="en-US" dirty="0"/>
              <a:t>,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земите</a:t>
            </a:r>
            <a:r>
              <a:rPr lang="en-US" dirty="0"/>
              <a:t> </a:t>
            </a:r>
            <a:r>
              <a:rPr lang="en-US" dirty="0" err="1"/>
              <a:t>наоколо</a:t>
            </a:r>
            <a:r>
              <a:rPr lang="en-US" dirty="0"/>
              <a:t> </a:t>
            </a:r>
            <a:r>
              <a:rPr lang="en-US" dirty="0" err="1"/>
              <a:t>са</a:t>
            </a:r>
            <a:r>
              <a:rPr lang="en-US" dirty="0"/>
              <a:t> </a:t>
            </a:r>
            <a:r>
              <a:rPr lang="en-US" dirty="0" err="1"/>
              <a:t>плодородни</a:t>
            </a:r>
            <a:r>
              <a:rPr lang="en-US" dirty="0"/>
              <a:t> и </a:t>
            </a:r>
            <a:r>
              <a:rPr lang="en-US" dirty="0" err="1"/>
              <a:t>областта</a:t>
            </a:r>
            <a:r>
              <a:rPr lang="en-US" dirty="0"/>
              <a:t> - </a:t>
            </a:r>
            <a:r>
              <a:rPr lang="en-US" dirty="0" err="1"/>
              <a:t>богата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време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Средновековието</a:t>
            </a:r>
            <a:r>
              <a:rPr lang="en-US" dirty="0"/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</a:rPr>
              <a:t>По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време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на</a:t>
            </a:r>
            <a:r>
              <a:rPr lang="en-US" b="0" i="0" dirty="0">
                <a:effectLst/>
              </a:rPr>
              <a:t> </a:t>
            </a:r>
            <a:r>
              <a:rPr lang="en-US" b="0" i="0" u="none" strike="noStrike" dirty="0" err="1">
                <a:effectLst/>
                <a:hlinkClick r:id="rId3" tooltip="Френската революция"/>
              </a:rPr>
              <a:t>Френската</a:t>
            </a:r>
            <a:r>
              <a:rPr lang="en-US" b="0" i="0" u="none" strike="noStrike" dirty="0">
                <a:effectLst/>
                <a:hlinkClick r:id="rId3" tooltip="Френската революция"/>
              </a:rPr>
              <a:t> </a:t>
            </a:r>
            <a:r>
              <a:rPr lang="en-US" b="0" i="0" u="none" strike="noStrike" dirty="0" err="1">
                <a:effectLst/>
                <a:hlinkClick r:id="rId3" tooltip="Френската революция"/>
              </a:rPr>
              <a:t>революция</a:t>
            </a:r>
            <a:r>
              <a:rPr lang="en-US" b="0" i="0" dirty="0">
                <a:effectLst/>
              </a:rPr>
              <a:t> и </a:t>
            </a:r>
            <a:r>
              <a:rPr lang="en-US" b="0" i="0" dirty="0" err="1">
                <a:effectLst/>
              </a:rPr>
              <a:t>преименуван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на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Berceau-de-la-Libert̀e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което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озачава</a:t>
            </a:r>
            <a:r>
              <a:rPr lang="en-US" b="0" i="0" dirty="0">
                <a:effectLst/>
              </a:rPr>
              <a:t> „</a:t>
            </a:r>
            <a:r>
              <a:rPr lang="en-US" b="0" i="0" dirty="0" err="1">
                <a:effectLst/>
              </a:rPr>
              <a:t>Люлка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на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Свободата</a:t>
            </a:r>
            <a:r>
              <a:rPr lang="en-US" b="0" i="0" dirty="0">
                <a:effectLst/>
              </a:rPr>
              <a:t>“.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Управление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Контейнер за съдържание 7" descr="Картина, която съдържа сграда, голям, мост&#10;&#10;Описанието е генерирано автоматично">
            <a:extLst>
              <a:ext uri="{FF2B5EF4-FFF2-40B4-BE49-F238E27FC236}">
                <a16:creationId xmlns:a16="http://schemas.microsoft.com/office/drawing/2014/main" id="{72D9D8A2-EE66-4202-9975-F0C291543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 b="7629"/>
          <a:stretch/>
        </p:blipFill>
        <p:spPr>
          <a:xfrm>
            <a:off x="643466" y="579155"/>
            <a:ext cx="513079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10" name="Картина 9" descr="Картина, която съдържа лице, жена, снимка, седящ&#10;&#10;Описанието е генерирано автоматично">
            <a:extLst>
              <a:ext uri="{FF2B5EF4-FFF2-40B4-BE49-F238E27FC236}">
                <a16:creationId xmlns:a16="http://schemas.microsoft.com/office/drawing/2014/main" id="{D8A8C14D-E38E-4E24-B650-F811F68A6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1" r="2" b="44692"/>
          <a:stretch/>
        </p:blipFill>
        <p:spPr>
          <a:xfrm>
            <a:off x="671966" y="3543301"/>
            <a:ext cx="5102297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499" y="4590068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294" y="1946684"/>
            <a:ext cx="539723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Версай</a:t>
            </a:r>
            <a:r>
              <a:rPr lang="en-US" sz="2400" dirty="0"/>
              <a:t> е </a:t>
            </a:r>
            <a:r>
              <a:rPr lang="en-US" sz="2400" dirty="0" err="1"/>
              <a:t>бил</a:t>
            </a:r>
            <a:r>
              <a:rPr lang="en-US" sz="2400" dirty="0"/>
              <a:t> </a:t>
            </a:r>
            <a:r>
              <a:rPr lang="en-US" sz="2400" dirty="0" err="1"/>
              <a:t>неофициалната</a:t>
            </a:r>
            <a:r>
              <a:rPr lang="en-US" sz="2400" dirty="0"/>
              <a:t> </a:t>
            </a:r>
            <a:r>
              <a:rPr lang="en-US" sz="2400" dirty="0" err="1"/>
              <a:t>столица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Франция</a:t>
            </a:r>
            <a:r>
              <a:rPr lang="en-US" sz="2400" dirty="0"/>
              <a:t> </a:t>
            </a:r>
            <a:r>
              <a:rPr lang="en-US" sz="2400" dirty="0" err="1"/>
              <a:t>от</a:t>
            </a:r>
            <a:r>
              <a:rPr lang="en-US" sz="2400" dirty="0"/>
              <a:t> </a:t>
            </a:r>
            <a:r>
              <a:rPr lang="en-US" sz="2400" dirty="0" err="1"/>
              <a:t>май</a:t>
            </a:r>
            <a:r>
              <a:rPr lang="en-US" sz="2400" dirty="0"/>
              <a:t> 1682 г. (</a:t>
            </a:r>
            <a:r>
              <a:rPr lang="en-US" sz="2400" dirty="0" err="1"/>
              <a:t>когато</a:t>
            </a:r>
            <a:r>
              <a:rPr lang="en-US" sz="2400" dirty="0"/>
              <a:t> </a:t>
            </a:r>
            <a:r>
              <a:rPr lang="en-US" sz="2400" dirty="0" err="1"/>
              <a:t>крал</a:t>
            </a:r>
            <a:r>
              <a:rPr lang="en-US" sz="2400" dirty="0"/>
              <a:t> </a:t>
            </a:r>
            <a:r>
              <a:rPr lang="en-US" sz="2400" dirty="0" err="1"/>
              <a:t>Луи</a:t>
            </a:r>
            <a:r>
              <a:rPr lang="en-US" sz="2400" dirty="0"/>
              <a:t> XIV </a:t>
            </a:r>
            <a:r>
              <a:rPr lang="en-US" sz="2400" dirty="0" err="1"/>
              <a:t>премества</a:t>
            </a:r>
            <a:r>
              <a:rPr lang="en-US" sz="2400" dirty="0"/>
              <a:t> </a:t>
            </a:r>
            <a:r>
              <a:rPr lang="en-US" sz="2400" dirty="0" err="1"/>
              <a:t>двореца</a:t>
            </a:r>
            <a:r>
              <a:rPr lang="en-US" sz="2400" dirty="0"/>
              <a:t> и </a:t>
            </a:r>
            <a:r>
              <a:rPr lang="en-US" sz="2400" dirty="0" err="1"/>
              <a:t>правителството</a:t>
            </a:r>
            <a:r>
              <a:rPr lang="en-US" sz="2400" dirty="0"/>
              <a:t> </a:t>
            </a:r>
            <a:r>
              <a:rPr lang="en-US" sz="2400" dirty="0" err="1"/>
              <a:t>за</a:t>
            </a:r>
            <a:r>
              <a:rPr lang="en-US" sz="2400" dirty="0"/>
              <a:t> </a:t>
            </a:r>
            <a:r>
              <a:rPr lang="en-US" sz="2400" dirty="0" err="1"/>
              <a:t>постоянно</a:t>
            </a:r>
            <a:r>
              <a:rPr lang="en-US" sz="2400" dirty="0"/>
              <a:t> </a:t>
            </a:r>
            <a:r>
              <a:rPr lang="en-US" sz="2400" dirty="0" err="1"/>
              <a:t>във</a:t>
            </a:r>
            <a:r>
              <a:rPr lang="en-US" sz="2400" dirty="0"/>
              <a:t> </a:t>
            </a:r>
            <a:r>
              <a:rPr lang="en-US" sz="2400" dirty="0" err="1"/>
              <a:t>Версай</a:t>
            </a:r>
            <a:r>
              <a:rPr lang="en-US" sz="2400" dirty="0"/>
              <a:t>) </a:t>
            </a:r>
            <a:r>
              <a:rPr lang="en-US" sz="2400" dirty="0" err="1"/>
              <a:t>до</a:t>
            </a:r>
            <a:r>
              <a:rPr lang="en-US" sz="2400" dirty="0"/>
              <a:t> </a:t>
            </a:r>
            <a:r>
              <a:rPr lang="en-US" sz="2400" dirty="0" err="1"/>
              <a:t>септември</a:t>
            </a:r>
            <a:r>
              <a:rPr lang="en-US" sz="2400" dirty="0"/>
              <a:t> 1715 г. (</a:t>
            </a:r>
            <a:r>
              <a:rPr lang="en-US" sz="2400" dirty="0" err="1"/>
              <a:t>след</a:t>
            </a:r>
            <a:r>
              <a:rPr lang="en-US" sz="2400" dirty="0"/>
              <a:t> </a:t>
            </a:r>
            <a:r>
              <a:rPr lang="en-US" sz="2400" dirty="0" err="1"/>
              <a:t>смъртта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Луи</a:t>
            </a:r>
            <a:r>
              <a:rPr lang="en-US" sz="2400" dirty="0"/>
              <a:t> XIV и </a:t>
            </a:r>
            <a:r>
              <a:rPr lang="en-US" sz="2400" dirty="0" err="1"/>
              <a:t>регентството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Филип</a:t>
            </a:r>
            <a:r>
              <a:rPr lang="en-US" sz="2400" dirty="0"/>
              <a:t> </a:t>
            </a:r>
            <a:r>
              <a:rPr lang="en-US" sz="2400" dirty="0" err="1"/>
              <a:t>д'Орлеан</a:t>
            </a:r>
            <a:r>
              <a:rPr lang="en-US" sz="2400" dirty="0"/>
              <a:t>, </a:t>
            </a:r>
            <a:r>
              <a:rPr lang="en-US" sz="2400" dirty="0" err="1"/>
              <a:t>който</a:t>
            </a:r>
            <a:r>
              <a:rPr lang="en-US" sz="2400" dirty="0"/>
              <a:t> </a:t>
            </a:r>
            <a:r>
              <a:rPr lang="en-US" sz="2400" dirty="0" err="1"/>
              <a:t>ги</a:t>
            </a:r>
            <a:r>
              <a:rPr lang="en-US" sz="2400" dirty="0"/>
              <a:t> </a:t>
            </a:r>
            <a:r>
              <a:rPr lang="en-US" sz="2400" dirty="0" err="1"/>
              <a:t>преместил</a:t>
            </a:r>
            <a:r>
              <a:rPr lang="en-US" sz="2400" dirty="0"/>
              <a:t> </a:t>
            </a:r>
            <a:r>
              <a:rPr lang="en-US" sz="2400" dirty="0" err="1"/>
              <a:t>обратно</a:t>
            </a:r>
            <a:r>
              <a:rPr lang="en-US" sz="2400" dirty="0"/>
              <a:t> в (</a:t>
            </a:r>
            <a:r>
              <a:rPr lang="en-US" sz="2400" dirty="0" err="1"/>
              <a:t>Париж</a:t>
            </a:r>
            <a:r>
              <a:rPr lang="en-US" sz="2400" dirty="0"/>
              <a:t>) и </a:t>
            </a:r>
            <a:r>
              <a:rPr lang="en-US" sz="2400" dirty="0" err="1"/>
              <a:t>отново</a:t>
            </a:r>
            <a:r>
              <a:rPr lang="en-US" sz="2400" dirty="0"/>
              <a:t> </a:t>
            </a:r>
            <a:r>
              <a:rPr lang="en-US" sz="2400" dirty="0" err="1"/>
              <a:t>от</a:t>
            </a:r>
            <a:r>
              <a:rPr lang="en-US" sz="2400" dirty="0"/>
              <a:t> </a:t>
            </a:r>
            <a:r>
              <a:rPr lang="en-US" sz="2400" dirty="0" err="1"/>
              <a:t>юни</a:t>
            </a:r>
            <a:r>
              <a:rPr lang="en-US" sz="2400" dirty="0"/>
              <a:t> 1722 г. (</a:t>
            </a:r>
            <a:r>
              <a:rPr lang="en-US" sz="2400" dirty="0" err="1"/>
              <a:t>когато</a:t>
            </a:r>
            <a:r>
              <a:rPr lang="en-US" sz="2400" dirty="0"/>
              <a:t> </a:t>
            </a:r>
            <a:r>
              <a:rPr lang="en-US" sz="2400" dirty="0" err="1"/>
              <a:t>Луи</a:t>
            </a:r>
            <a:r>
              <a:rPr lang="en-US" sz="2400" dirty="0"/>
              <a:t> XV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мести</a:t>
            </a:r>
            <a:r>
              <a:rPr lang="en-US" sz="2400" dirty="0"/>
              <a:t> </a:t>
            </a:r>
            <a:r>
              <a:rPr lang="en-US" sz="2400" dirty="0" err="1"/>
              <a:t>във</a:t>
            </a:r>
            <a:r>
              <a:rPr lang="en-US" sz="2400" dirty="0"/>
              <a:t> </a:t>
            </a:r>
            <a:r>
              <a:rPr lang="en-US" sz="2400" dirty="0" err="1"/>
              <a:t>Версай</a:t>
            </a:r>
            <a:r>
              <a:rPr lang="en-US" sz="2400" dirty="0"/>
              <a:t>) </a:t>
            </a:r>
            <a:r>
              <a:rPr lang="en-US" sz="2400" dirty="0" err="1"/>
              <a:t>до</a:t>
            </a:r>
            <a:r>
              <a:rPr lang="en-US" sz="2400" dirty="0"/>
              <a:t> </a:t>
            </a:r>
            <a:r>
              <a:rPr lang="en-US" sz="2400" dirty="0" err="1"/>
              <a:t>октомври</a:t>
            </a:r>
            <a:r>
              <a:rPr lang="en-US" sz="2400" dirty="0"/>
              <a:t> 1789 г. (</a:t>
            </a:r>
            <a:r>
              <a:rPr lang="en-US" sz="2400" dirty="0" err="1"/>
              <a:t>когато</a:t>
            </a:r>
            <a:r>
              <a:rPr lang="en-US" sz="2400" dirty="0"/>
              <a:t> </a:t>
            </a:r>
            <a:r>
              <a:rPr lang="en-US" sz="2400" dirty="0" err="1"/>
              <a:t>Луи</a:t>
            </a:r>
            <a:r>
              <a:rPr lang="en-US" sz="2400" dirty="0"/>
              <a:t> XVI е </a:t>
            </a:r>
            <a:r>
              <a:rPr lang="en-US" sz="2400" dirty="0" err="1"/>
              <a:t>принуден</a:t>
            </a:r>
            <a:r>
              <a:rPr lang="en-US" sz="2400" dirty="0"/>
              <a:t> </a:t>
            </a:r>
            <a:r>
              <a:rPr lang="en-US" sz="2400" dirty="0" err="1"/>
              <a:t>да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върне</a:t>
            </a:r>
            <a:r>
              <a:rPr lang="en-US" sz="2400" dirty="0"/>
              <a:t> в </a:t>
            </a:r>
            <a:r>
              <a:rPr lang="en-US" sz="2400" dirty="0" err="1"/>
              <a:t>Париж</a:t>
            </a:r>
            <a:r>
              <a:rPr lang="en-US" sz="2400" dirty="0"/>
              <a:t> </a:t>
            </a:r>
            <a:r>
              <a:rPr lang="en-US" sz="2400" dirty="0" err="1"/>
              <a:t>от</a:t>
            </a:r>
            <a:r>
              <a:rPr lang="en-US" sz="2400" dirty="0"/>
              <a:t> </a:t>
            </a:r>
            <a:r>
              <a:rPr lang="en-US" sz="2400" dirty="0" err="1"/>
              <a:t>гражданите</a:t>
            </a:r>
            <a:r>
              <a:rPr lang="en-US" sz="2400" dirty="0"/>
              <a:t> </a:t>
            </a:r>
            <a:r>
              <a:rPr lang="en-US" sz="2400" dirty="0" err="1"/>
              <a:t>там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1555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Управление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През</a:t>
            </a:r>
            <a:r>
              <a:rPr lang="en-US" dirty="0"/>
              <a:t> </a:t>
            </a:r>
            <a:r>
              <a:rPr lang="en-US"/>
              <a:t>целия</a:t>
            </a:r>
            <a:r>
              <a:rPr lang="en-US" dirty="0"/>
              <a:t> </a:t>
            </a:r>
            <a:r>
              <a:rPr lang="en-US"/>
              <a:t>този</a:t>
            </a:r>
            <a:r>
              <a:rPr lang="en-US" dirty="0"/>
              <a:t> </a:t>
            </a:r>
            <a:r>
              <a:rPr lang="en-US"/>
              <a:t>период</a:t>
            </a:r>
            <a:r>
              <a:rPr lang="en-US" dirty="0"/>
              <a:t> </a:t>
            </a:r>
            <a:r>
              <a:rPr lang="en-US"/>
              <a:t>Париж</a:t>
            </a:r>
            <a:r>
              <a:rPr lang="en-US" dirty="0"/>
              <a:t> </a:t>
            </a:r>
            <a:r>
              <a:rPr lang="en-US"/>
              <a:t>останал</a:t>
            </a:r>
            <a:r>
              <a:rPr lang="en-US" dirty="0"/>
              <a:t> </a:t>
            </a:r>
            <a:r>
              <a:rPr lang="en-US"/>
              <a:t>официална</a:t>
            </a:r>
            <a:r>
              <a:rPr lang="en-US" dirty="0"/>
              <a:t> </a:t>
            </a:r>
            <a:r>
              <a:rPr lang="en-US"/>
              <a:t>столица</a:t>
            </a:r>
            <a:r>
              <a:rPr lang="en-US" dirty="0"/>
              <a:t> </a:t>
            </a:r>
            <a:r>
              <a:rPr lang="en-US"/>
              <a:t>на</a:t>
            </a:r>
            <a:r>
              <a:rPr lang="en-US" dirty="0"/>
              <a:t> </a:t>
            </a:r>
            <a:r>
              <a:rPr lang="en-US"/>
              <a:t>Франция</a:t>
            </a:r>
            <a:r>
              <a:rPr lang="en-US" dirty="0"/>
              <a:t> и </a:t>
            </a:r>
            <a:r>
              <a:rPr lang="en-US"/>
              <a:t>официалният</a:t>
            </a:r>
            <a:r>
              <a:rPr lang="en-US" dirty="0"/>
              <a:t> </a:t>
            </a:r>
            <a:r>
              <a:rPr lang="en-US"/>
              <a:t>кралски</a:t>
            </a:r>
            <a:r>
              <a:rPr lang="en-US" dirty="0"/>
              <a:t> </a:t>
            </a:r>
            <a:r>
              <a:rPr lang="en-US"/>
              <a:t>дворец</a:t>
            </a:r>
            <a:r>
              <a:rPr lang="en-US" dirty="0"/>
              <a:t> </a:t>
            </a:r>
            <a:r>
              <a:rPr lang="en-US"/>
              <a:t>бил</a:t>
            </a:r>
            <a:r>
              <a:rPr lang="en-US" dirty="0"/>
              <a:t> </a:t>
            </a:r>
            <a:r>
              <a:rPr lang="en-US"/>
              <a:t>Лувъра</a:t>
            </a:r>
            <a:r>
              <a:rPr lang="en-US" dirty="0"/>
              <a:t>, </a:t>
            </a:r>
            <a:r>
              <a:rPr lang="en-US"/>
              <a:t>но</a:t>
            </a:r>
            <a:r>
              <a:rPr lang="en-US" dirty="0"/>
              <a:t> </a:t>
            </a:r>
            <a:r>
              <a:rPr lang="en-US"/>
              <a:t>на</a:t>
            </a:r>
            <a:r>
              <a:rPr lang="en-US" dirty="0"/>
              <a:t> </a:t>
            </a:r>
            <a:r>
              <a:rPr lang="en-US"/>
              <a:t>практика</a:t>
            </a:r>
            <a:r>
              <a:rPr lang="en-US" dirty="0"/>
              <a:t> </a:t>
            </a:r>
            <a:r>
              <a:rPr lang="en-US"/>
              <a:t>държавните</a:t>
            </a:r>
            <a:r>
              <a:rPr lang="en-US" dirty="0"/>
              <a:t> </a:t>
            </a:r>
            <a:r>
              <a:rPr lang="en-US"/>
              <a:t>дела</a:t>
            </a:r>
            <a:r>
              <a:rPr lang="en-US" dirty="0"/>
              <a:t> </a:t>
            </a:r>
            <a:r>
              <a:rPr lang="en-US"/>
              <a:t>били</a:t>
            </a:r>
            <a:r>
              <a:rPr lang="en-US" dirty="0"/>
              <a:t> </a:t>
            </a:r>
            <a:r>
              <a:rPr lang="en-US"/>
              <a:t>диктувани</a:t>
            </a:r>
            <a:r>
              <a:rPr lang="en-US" dirty="0"/>
              <a:t> </a:t>
            </a:r>
            <a:r>
              <a:rPr lang="en-US"/>
              <a:t>от</a:t>
            </a:r>
            <a:r>
              <a:rPr lang="en-US" dirty="0"/>
              <a:t> </a:t>
            </a:r>
            <a:r>
              <a:rPr lang="en-US"/>
              <a:t>Версай</a:t>
            </a:r>
            <a:r>
              <a:rPr lang="en-US" dirty="0"/>
              <a:t>.</a:t>
            </a:r>
          </a:p>
        </p:txBody>
      </p:sp>
      <p:pic>
        <p:nvPicPr>
          <p:cNvPr id="7" name="Контейнер за съдържание 6" descr="Картина, която съдържа закрито, стая, седящ, стара&#10;&#10;Описанието е генерирано автоматично">
            <a:extLst>
              <a:ext uri="{FF2B5EF4-FFF2-40B4-BE49-F238E27FC236}">
                <a16:creationId xmlns:a16="http://schemas.microsoft.com/office/drawing/2014/main" id="{972C7B82-B8BB-4626-B77A-AE35F8BBF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r="3681" b="1"/>
          <a:stretch/>
        </p:blipFill>
        <p:spPr>
          <a:xfrm>
            <a:off x="5773055" y="1295416"/>
            <a:ext cx="5570706" cy="5562584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1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Контейнер за съдържание 7" descr="Картина, която съдържа закрито, олтар, сграда, маса&#10;&#10;Описанието е генерирано автоматично">
            <a:extLst>
              <a:ext uri="{FF2B5EF4-FFF2-40B4-BE49-F238E27FC236}">
                <a16:creationId xmlns:a16="http://schemas.microsoft.com/office/drawing/2014/main" id="{E3324CA4-7BCA-4A19-930D-3BE3ACD4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23064" b="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Версайски дворец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Версайският дворец, наричан накратко Версай (на френски: Château de Versailles), е дворец, бивша резиденция на френските крале, откакто Луи ХІV премества там седалището на правителството (1682) до началото на Френската революция (1789). Намира се в град Версай, днес предградие на Париж, регион Ил дьо Франс.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5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Контейнер за съдържание 7" descr="Картина, която съдържа открито, трева, сграда, градина&#10;&#10;Описанието е генерирано автоматично">
            <a:extLst>
              <a:ext uri="{FF2B5EF4-FFF2-40B4-BE49-F238E27FC236}">
                <a16:creationId xmlns:a16="http://schemas.microsoft.com/office/drawing/2014/main" id="{3AE67524-0442-43EB-BD2E-CE43FFD89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r="20760"/>
          <a:stretch/>
        </p:blipFill>
        <p:spPr>
          <a:xfrm>
            <a:off x="-7366" y="10"/>
            <a:ext cx="5721484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Версайски дворец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7046" y="1868487"/>
            <a:ext cx="5721485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До</a:t>
            </a:r>
            <a:r>
              <a:rPr lang="en-US" dirty="0"/>
              <a:t> 1661 г. е </a:t>
            </a:r>
            <a:r>
              <a:rPr lang="en-US" dirty="0" err="1"/>
              <a:t>обикновена</a:t>
            </a:r>
            <a:r>
              <a:rPr lang="en-US" dirty="0"/>
              <a:t> </a:t>
            </a:r>
            <a:r>
              <a:rPr lang="en-US" dirty="0" err="1"/>
              <a:t>ловна</a:t>
            </a:r>
            <a:r>
              <a:rPr lang="en-US" dirty="0"/>
              <a:t> </a:t>
            </a:r>
            <a:r>
              <a:rPr lang="en-US" dirty="0" err="1"/>
              <a:t>хижа</a:t>
            </a:r>
            <a:r>
              <a:rPr lang="en-US" dirty="0"/>
              <a:t>, </a:t>
            </a:r>
            <a:r>
              <a:rPr lang="en-US" dirty="0" err="1"/>
              <a:t>използвана</a:t>
            </a:r>
            <a:r>
              <a:rPr lang="en-US" dirty="0"/>
              <a:t> </a:t>
            </a:r>
            <a:r>
              <a:rPr lang="en-US" dirty="0" err="1"/>
              <a:t>понякога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Луи</a:t>
            </a:r>
            <a:r>
              <a:rPr lang="en-US" dirty="0"/>
              <a:t> XIII. </a:t>
            </a:r>
            <a:r>
              <a:rPr lang="en-US" dirty="0" err="1"/>
              <a:t>Строителните</a:t>
            </a:r>
            <a:r>
              <a:rPr lang="en-US" dirty="0"/>
              <a:t> </a:t>
            </a:r>
            <a:r>
              <a:rPr lang="en-US" dirty="0" err="1"/>
              <a:t>работи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сградата</a:t>
            </a:r>
            <a:r>
              <a:rPr lang="en-US" dirty="0"/>
              <a:t> </a:t>
            </a:r>
            <a:r>
              <a:rPr lang="en-US" dirty="0" err="1"/>
              <a:t>започват</a:t>
            </a:r>
            <a:r>
              <a:rPr lang="en-US" dirty="0"/>
              <a:t> </a:t>
            </a:r>
            <a:r>
              <a:rPr lang="en-US" dirty="0" err="1"/>
              <a:t>още</a:t>
            </a:r>
            <a:r>
              <a:rPr lang="en-US" dirty="0"/>
              <a:t> в </a:t>
            </a:r>
            <a:r>
              <a:rPr lang="en-US" dirty="0" err="1"/>
              <a:t>началото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управлението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Луи</a:t>
            </a:r>
            <a:r>
              <a:rPr lang="en-US" dirty="0"/>
              <a:t> ХІV. </a:t>
            </a:r>
            <a:r>
              <a:rPr lang="en-US" dirty="0" err="1"/>
              <a:t>Когато</a:t>
            </a:r>
            <a:r>
              <a:rPr lang="en-US" dirty="0"/>
              <a:t> </a:t>
            </a:r>
            <a:r>
              <a:rPr lang="en-US" dirty="0" err="1"/>
              <a:t>дворецът</a:t>
            </a:r>
            <a:r>
              <a:rPr lang="en-US" dirty="0"/>
              <a:t> </a:t>
            </a:r>
            <a:r>
              <a:rPr lang="en-US" dirty="0" err="1"/>
              <a:t>става</a:t>
            </a:r>
            <a:r>
              <a:rPr lang="en-US" dirty="0"/>
              <a:t> </a:t>
            </a:r>
            <a:r>
              <a:rPr lang="en-US" dirty="0" err="1"/>
              <a:t>достатъчно</a:t>
            </a:r>
            <a:r>
              <a:rPr lang="en-US" dirty="0"/>
              <a:t> </a:t>
            </a:r>
            <a:r>
              <a:rPr lang="en-US" dirty="0" err="1"/>
              <a:t>голям</a:t>
            </a:r>
            <a:r>
              <a:rPr lang="en-US" dirty="0"/>
              <a:t>, </a:t>
            </a:r>
            <a:r>
              <a:rPr lang="en-US" dirty="0" err="1"/>
              <a:t>той</a:t>
            </a:r>
            <a:r>
              <a:rPr lang="en-US" dirty="0"/>
              <a:t> </a:t>
            </a:r>
            <a:r>
              <a:rPr lang="en-US" dirty="0" err="1"/>
              <a:t>премества</a:t>
            </a:r>
            <a:r>
              <a:rPr lang="en-US" dirty="0"/>
              <a:t> </a:t>
            </a:r>
            <a:r>
              <a:rPr lang="en-US" dirty="0" err="1"/>
              <a:t>тук</a:t>
            </a:r>
            <a:r>
              <a:rPr lang="en-US" dirty="0"/>
              <a:t> </a:t>
            </a:r>
            <a:r>
              <a:rPr lang="en-US" dirty="0" err="1"/>
              <a:t>двора</a:t>
            </a:r>
            <a:r>
              <a:rPr lang="en-US" dirty="0"/>
              <a:t> </a:t>
            </a:r>
            <a:r>
              <a:rPr lang="en-US" dirty="0" err="1"/>
              <a:t>си</a:t>
            </a:r>
            <a:r>
              <a:rPr lang="en-US" dirty="0"/>
              <a:t> и </a:t>
            </a:r>
            <a:r>
              <a:rPr lang="en-US" dirty="0" err="1"/>
              <a:t>всички</a:t>
            </a:r>
            <a:r>
              <a:rPr lang="en-US" dirty="0"/>
              <a:t> </a:t>
            </a:r>
            <a:r>
              <a:rPr lang="en-US" dirty="0" err="1"/>
              <a:t>централни</a:t>
            </a:r>
            <a:r>
              <a:rPr lang="en-US" dirty="0"/>
              <a:t> </a:t>
            </a:r>
            <a:r>
              <a:rPr lang="en-US" dirty="0" err="1"/>
              <a:t>държавни</a:t>
            </a:r>
            <a:r>
              <a:rPr lang="en-US" dirty="0"/>
              <a:t> </a:t>
            </a:r>
            <a:r>
              <a:rPr lang="en-US" dirty="0" err="1"/>
              <a:t>органи</a:t>
            </a:r>
            <a:r>
              <a:rPr lang="en-US" dirty="0"/>
              <a:t>. </a:t>
            </a:r>
            <a:r>
              <a:rPr lang="en-US" dirty="0" err="1"/>
              <a:t>Традиционно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приема</a:t>
            </a:r>
            <a:r>
              <a:rPr lang="en-US" dirty="0"/>
              <a:t> </a:t>
            </a:r>
            <a:r>
              <a:rPr lang="en-US" dirty="0" err="1"/>
              <a:t>че</a:t>
            </a:r>
            <a:r>
              <a:rPr lang="en-US" dirty="0"/>
              <a:t> </a:t>
            </a:r>
            <a:r>
              <a:rPr lang="en-US" dirty="0" err="1"/>
              <a:t>това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дължи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петте</a:t>
            </a:r>
            <a:r>
              <a:rPr lang="en-US" dirty="0"/>
              <a:t> </a:t>
            </a:r>
            <a:r>
              <a:rPr lang="en-US" dirty="0" err="1"/>
              <a:t>размирни</a:t>
            </a:r>
            <a:r>
              <a:rPr lang="en-US" dirty="0"/>
              <a:t> </a:t>
            </a:r>
            <a:r>
              <a:rPr lang="en-US" dirty="0" err="1"/>
              <a:t>години</a:t>
            </a:r>
            <a:r>
              <a:rPr lang="en-US" dirty="0"/>
              <a:t>, </a:t>
            </a:r>
            <a:r>
              <a:rPr lang="en-US" dirty="0" err="1"/>
              <a:t>наречени</a:t>
            </a:r>
            <a:r>
              <a:rPr lang="en-US" dirty="0"/>
              <a:t> </a:t>
            </a:r>
            <a:r>
              <a:rPr lang="en-US" dirty="0" err="1"/>
              <a:t>Фронда</a:t>
            </a:r>
            <a:r>
              <a:rPr lang="en-US" dirty="0"/>
              <a:t> (1648 - 1653), </a:t>
            </a:r>
            <a:r>
              <a:rPr lang="en-US" dirty="0" err="1"/>
              <a:t>когато</a:t>
            </a:r>
            <a:r>
              <a:rPr lang="en-US" dirty="0"/>
              <a:t> </a:t>
            </a:r>
            <a:r>
              <a:rPr lang="en-US" dirty="0" err="1"/>
              <a:t>парижани</a:t>
            </a:r>
            <a:r>
              <a:rPr lang="en-US" dirty="0"/>
              <a:t> </a:t>
            </a:r>
            <a:r>
              <a:rPr lang="en-US" dirty="0" err="1"/>
              <a:t>няколко</a:t>
            </a:r>
            <a:r>
              <a:rPr lang="en-US" dirty="0"/>
              <a:t> </a:t>
            </a:r>
            <a:r>
              <a:rPr lang="en-US" dirty="0" err="1"/>
              <a:t>пъти</a:t>
            </a:r>
            <a:r>
              <a:rPr lang="en-US" dirty="0"/>
              <a:t> </a:t>
            </a:r>
            <a:r>
              <a:rPr lang="en-US" dirty="0" err="1"/>
              <a:t>въстават</a:t>
            </a:r>
            <a:r>
              <a:rPr lang="en-US" dirty="0"/>
              <a:t> </a:t>
            </a:r>
            <a:r>
              <a:rPr lang="en-US" dirty="0" err="1"/>
              <a:t>против</a:t>
            </a:r>
            <a:r>
              <a:rPr lang="en-US" dirty="0"/>
              <a:t> </a:t>
            </a:r>
            <a:r>
              <a:rPr lang="en-US" dirty="0" err="1"/>
              <a:t>кралската</a:t>
            </a:r>
            <a:r>
              <a:rPr lang="en-US" dirty="0"/>
              <a:t> </a:t>
            </a:r>
            <a:r>
              <a:rPr lang="en-US" dirty="0" err="1"/>
              <a:t>власт</a:t>
            </a:r>
            <a:r>
              <a:rPr lang="en-US" dirty="0"/>
              <a:t>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Постепенно</a:t>
            </a:r>
            <a:r>
              <a:rPr lang="en-US" dirty="0"/>
              <a:t> </a:t>
            </a:r>
            <a:r>
              <a:rPr lang="en-US" dirty="0" err="1"/>
              <a:t>Версай</a:t>
            </a:r>
            <a:r>
              <a:rPr lang="en-US" dirty="0"/>
              <a:t> и </a:t>
            </a:r>
            <a:r>
              <a:rPr lang="en-US" dirty="0" err="1"/>
              <a:t>неговите</a:t>
            </a:r>
            <a:r>
              <a:rPr lang="en-US" dirty="0"/>
              <a:t> </a:t>
            </a:r>
            <a:r>
              <a:rPr lang="en-US" dirty="0" err="1"/>
              <a:t>градини</a:t>
            </a:r>
            <a:r>
              <a:rPr lang="en-US" dirty="0"/>
              <a:t> </a:t>
            </a:r>
            <a:r>
              <a:rPr lang="en-US" dirty="0" err="1"/>
              <a:t>се</a:t>
            </a:r>
            <a:r>
              <a:rPr lang="en-US" dirty="0"/>
              <a:t> </a:t>
            </a:r>
            <a:r>
              <a:rPr lang="en-US" dirty="0" err="1"/>
              <a:t>превръщат</a:t>
            </a:r>
            <a:r>
              <a:rPr lang="en-US" dirty="0"/>
              <a:t> в </a:t>
            </a:r>
            <a:r>
              <a:rPr lang="en-US" dirty="0" err="1"/>
              <a:t>цялостен</a:t>
            </a:r>
            <a:r>
              <a:rPr lang="en-US" dirty="0"/>
              <a:t> </a:t>
            </a:r>
            <a:r>
              <a:rPr lang="en-US" dirty="0" err="1"/>
              <a:t>комплекс</a:t>
            </a:r>
            <a:r>
              <a:rPr lang="en-US" dirty="0"/>
              <a:t>, с </a:t>
            </a:r>
            <a:r>
              <a:rPr lang="en-US" dirty="0" err="1"/>
              <a:t>други</a:t>
            </a:r>
            <a:r>
              <a:rPr lang="en-US" dirty="0"/>
              <a:t> </a:t>
            </a:r>
            <a:r>
              <a:rPr lang="en-US" dirty="0" err="1"/>
              <a:t>дворци</a:t>
            </a:r>
            <a:r>
              <a:rPr lang="en-US" dirty="0"/>
              <a:t> (</a:t>
            </a:r>
            <a:r>
              <a:rPr lang="en-US" dirty="0" err="1"/>
              <a:t>например</a:t>
            </a:r>
            <a:r>
              <a:rPr lang="en-US" dirty="0"/>
              <a:t> </a:t>
            </a:r>
            <a:r>
              <a:rPr lang="en-US" dirty="0" err="1"/>
              <a:t>Трианон</a:t>
            </a:r>
            <a:r>
              <a:rPr lang="en-US" dirty="0"/>
              <a:t>) и </a:t>
            </a:r>
            <a:r>
              <a:rPr lang="en-US" dirty="0" err="1"/>
              <a:t>стават</a:t>
            </a:r>
            <a:r>
              <a:rPr lang="en-US" dirty="0"/>
              <a:t> </a:t>
            </a:r>
            <a:r>
              <a:rPr lang="en-US" dirty="0" err="1"/>
              <a:t>пример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останалите</a:t>
            </a:r>
            <a:r>
              <a:rPr lang="en-US" dirty="0"/>
              <a:t> </a:t>
            </a:r>
            <a:r>
              <a:rPr lang="en-US" dirty="0" err="1"/>
              <a:t>европейски</a:t>
            </a:r>
            <a:r>
              <a:rPr lang="en-US" dirty="0"/>
              <a:t> </a:t>
            </a:r>
            <a:r>
              <a:rPr lang="en-US" dirty="0" err="1"/>
              <a:t>владетели</a:t>
            </a:r>
            <a:r>
              <a:rPr lang="en-US" dirty="0"/>
              <a:t>. </a:t>
            </a:r>
            <a:r>
              <a:rPr lang="en-US" dirty="0" err="1"/>
              <a:t>Луи</a:t>
            </a:r>
            <a:r>
              <a:rPr lang="en-US" dirty="0"/>
              <a:t> XV </a:t>
            </a:r>
            <a:r>
              <a:rPr lang="en-US" dirty="0" err="1"/>
              <a:t>продължава</a:t>
            </a:r>
            <a:r>
              <a:rPr lang="en-US" dirty="0"/>
              <a:t> </a:t>
            </a:r>
            <a:r>
              <a:rPr lang="en-US" dirty="0" err="1"/>
              <a:t>да</a:t>
            </a:r>
            <a:r>
              <a:rPr lang="en-US" dirty="0"/>
              <a:t> </a:t>
            </a:r>
            <a:r>
              <a:rPr lang="en-US" dirty="0" err="1"/>
              <a:t>развива</a:t>
            </a:r>
            <a:r>
              <a:rPr lang="en-US" dirty="0"/>
              <a:t> и </a:t>
            </a:r>
            <a:r>
              <a:rPr lang="en-US" dirty="0" err="1"/>
              <a:t>разширява</a:t>
            </a:r>
            <a:r>
              <a:rPr lang="en-US" dirty="0"/>
              <a:t> </a:t>
            </a:r>
            <a:r>
              <a:rPr lang="en-US" dirty="0" err="1"/>
              <a:t>двореца</a:t>
            </a:r>
            <a:r>
              <a:rPr lang="en-US" dirty="0"/>
              <a:t>, </a:t>
            </a:r>
            <a:r>
              <a:rPr lang="en-US" dirty="0" err="1"/>
              <a:t>свой</a:t>
            </a:r>
            <a:r>
              <a:rPr lang="en-US" dirty="0"/>
              <a:t> </a:t>
            </a:r>
            <a:r>
              <a:rPr lang="en-US" dirty="0" err="1"/>
              <a:t>принос</a:t>
            </a:r>
            <a:r>
              <a:rPr lang="en-US" dirty="0"/>
              <a:t> </a:t>
            </a:r>
            <a:r>
              <a:rPr lang="en-US" dirty="0" err="1"/>
              <a:t>има</a:t>
            </a:r>
            <a:r>
              <a:rPr lang="en-US" dirty="0"/>
              <a:t> и </a:t>
            </a:r>
            <a:r>
              <a:rPr lang="en-US" dirty="0" err="1"/>
              <a:t>Мария</a:t>
            </a:r>
            <a:r>
              <a:rPr lang="en-US" dirty="0"/>
              <a:t> </a:t>
            </a:r>
            <a:r>
              <a:rPr lang="en-US" dirty="0" err="1"/>
              <a:t>Антоанета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8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Картина 9" descr="Картина, която съдържа закрито, стая, прозорец, маса&#10;&#10;Описанието е генерирано автоматично">
            <a:extLst>
              <a:ext uri="{FF2B5EF4-FFF2-40B4-BE49-F238E27FC236}">
                <a16:creationId xmlns:a16="http://schemas.microsoft.com/office/drawing/2014/main" id="{65C2A9C9-09BF-4828-920B-180548B29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0" r="-3" b="15455"/>
          <a:stretch/>
        </p:blipFill>
        <p:spPr>
          <a:xfrm>
            <a:off x="264987" y="426762"/>
            <a:ext cx="3124798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14" name="Картина 13" descr="Огледалната зала ">
            <a:extLst>
              <a:ext uri="{FF2B5EF4-FFF2-40B4-BE49-F238E27FC236}">
                <a16:creationId xmlns:a16="http://schemas.microsoft.com/office/drawing/2014/main" id="{46001DB1-5E70-42EE-AA3E-BBB70B2086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4505" b="-4"/>
          <a:stretch/>
        </p:blipFill>
        <p:spPr>
          <a:xfrm>
            <a:off x="3643952" y="426760"/>
            <a:ext cx="3124798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Контейнер за съдържание 7" descr="Картина, която съдържа открито, вода, фонтан, лодка&#10;&#10;Описанието е генерирано автоматично">
            <a:extLst>
              <a:ext uri="{FF2B5EF4-FFF2-40B4-BE49-F238E27FC236}">
                <a16:creationId xmlns:a16="http://schemas.microsoft.com/office/drawing/2014/main" id="{DC7A8193-CCB2-4839-B973-5289A956E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r="13751" b="-4"/>
          <a:stretch/>
        </p:blipFill>
        <p:spPr>
          <a:xfrm>
            <a:off x="264987" y="3429005"/>
            <a:ext cx="3124798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12" name="Картина 11" descr="Картина, която съдържа трева, открито, цвете, сграда&#10;&#10;Описанието е генерирано автоматично">
            <a:extLst>
              <a:ext uri="{FF2B5EF4-FFF2-40B4-BE49-F238E27FC236}">
                <a16:creationId xmlns:a16="http://schemas.microsoft.com/office/drawing/2014/main" id="{7AC07596-6C66-4970-BF1D-A49455FE6F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15874" b="3"/>
          <a:stretch/>
        </p:blipFill>
        <p:spPr>
          <a:xfrm>
            <a:off x="3643952" y="3428991"/>
            <a:ext cx="3124798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30" name="Arc 24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204B1AF9-4A40-4F88-A7BA-C085CA8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721" y="486184"/>
            <a:ext cx="429181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Версай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AF27D3F0-A649-444E-ADE7-9036B68CD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6721" y="1946684"/>
            <a:ext cx="429181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Тук</a:t>
            </a:r>
            <a:r>
              <a:rPr lang="en-US" sz="1700" dirty="0"/>
              <a:t> </a:t>
            </a:r>
            <a:r>
              <a:rPr lang="en-US" sz="1700" dirty="0" err="1"/>
              <a:t>са</a:t>
            </a:r>
            <a:r>
              <a:rPr lang="en-US" sz="1700" dirty="0"/>
              <a:t> </a:t>
            </a:r>
            <a:r>
              <a:rPr lang="en-US" sz="1700" dirty="0" err="1"/>
              <a:t>сключени</a:t>
            </a:r>
            <a:r>
              <a:rPr lang="en-US" sz="1700" dirty="0"/>
              <a:t> </a:t>
            </a:r>
            <a:r>
              <a:rPr lang="en-US" sz="1700" dirty="0" err="1"/>
              <a:t>мирните</a:t>
            </a:r>
            <a:r>
              <a:rPr lang="en-US" sz="1700" dirty="0"/>
              <a:t> </a:t>
            </a:r>
            <a:r>
              <a:rPr lang="en-US" sz="1700" dirty="0" err="1"/>
              <a:t>договори</a:t>
            </a:r>
            <a:r>
              <a:rPr lang="en-US" sz="1700" dirty="0"/>
              <a:t> </a:t>
            </a:r>
            <a:r>
              <a:rPr lang="en-US" sz="1700" dirty="0" err="1"/>
              <a:t>през</a:t>
            </a:r>
            <a:r>
              <a:rPr lang="en-US" sz="1700" dirty="0"/>
              <a:t> 1783 и 1919 г., а </a:t>
            </a:r>
            <a:r>
              <a:rPr lang="en-US" sz="1700" dirty="0" err="1"/>
              <a:t>през</a:t>
            </a:r>
            <a:r>
              <a:rPr lang="en-US" sz="1700" dirty="0"/>
              <a:t> 1871 г. в </a:t>
            </a:r>
            <a:r>
              <a:rPr lang="en-US" sz="1700" dirty="0" err="1"/>
              <a:t>Огледалната</a:t>
            </a:r>
            <a:r>
              <a:rPr lang="en-US" sz="1700" dirty="0"/>
              <a:t> </a:t>
            </a:r>
            <a:r>
              <a:rPr lang="en-US" sz="1700" dirty="0" err="1"/>
              <a:t>зала</a:t>
            </a:r>
            <a:r>
              <a:rPr lang="en-US" sz="1700" dirty="0"/>
              <a:t> е </a:t>
            </a:r>
            <a:r>
              <a:rPr lang="en-US" sz="1700" dirty="0" err="1"/>
              <a:t>обявено</a:t>
            </a:r>
            <a:r>
              <a:rPr lang="en-US" sz="1700" dirty="0"/>
              <a:t> </a:t>
            </a:r>
            <a:r>
              <a:rPr lang="en-US" sz="1700" dirty="0" err="1"/>
              <a:t>създаването</a:t>
            </a:r>
            <a:r>
              <a:rPr lang="en-US" sz="1700" dirty="0"/>
              <a:t> </a:t>
            </a:r>
            <a:r>
              <a:rPr lang="en-US" sz="1700" dirty="0" err="1"/>
              <a:t>на</a:t>
            </a:r>
            <a:r>
              <a:rPr lang="en-US" sz="1700" dirty="0"/>
              <a:t> </a:t>
            </a:r>
            <a:r>
              <a:rPr lang="en-US" sz="1700" dirty="0" err="1"/>
              <a:t>Втората</a:t>
            </a:r>
            <a:r>
              <a:rPr lang="en-US" sz="1700" dirty="0"/>
              <a:t> </a:t>
            </a:r>
            <a:r>
              <a:rPr lang="en-US" sz="1700" dirty="0" err="1"/>
              <a:t>германска</a:t>
            </a:r>
            <a:r>
              <a:rPr lang="en-US" sz="1700" dirty="0"/>
              <a:t> </a:t>
            </a:r>
            <a:r>
              <a:rPr lang="en-US" sz="1700" dirty="0" err="1"/>
              <a:t>империя</a:t>
            </a:r>
            <a:r>
              <a:rPr lang="en-US" sz="17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Версай</a:t>
            </a:r>
            <a:r>
              <a:rPr lang="en-US" sz="1700" dirty="0"/>
              <a:t> е </a:t>
            </a:r>
            <a:r>
              <a:rPr lang="en-US" sz="1700" dirty="0" err="1"/>
              <a:t>обявен</a:t>
            </a:r>
            <a:r>
              <a:rPr lang="en-US" sz="1700" dirty="0"/>
              <a:t> </a:t>
            </a:r>
            <a:r>
              <a:rPr lang="en-US" sz="1700" dirty="0" err="1"/>
              <a:t>за</a:t>
            </a:r>
            <a:r>
              <a:rPr lang="en-US" sz="1700" dirty="0"/>
              <a:t> </a:t>
            </a:r>
            <a:r>
              <a:rPr lang="en-US" sz="1700" dirty="0" err="1"/>
              <a:t>част</a:t>
            </a:r>
            <a:r>
              <a:rPr lang="en-US" sz="1700" dirty="0"/>
              <a:t> </a:t>
            </a:r>
            <a:r>
              <a:rPr lang="en-US" sz="1700" dirty="0" err="1"/>
              <a:t>от</a:t>
            </a:r>
            <a:r>
              <a:rPr lang="en-US" sz="1700" dirty="0"/>
              <a:t> </a:t>
            </a:r>
            <a:r>
              <a:rPr lang="en-US" sz="1700" dirty="0" err="1"/>
              <a:t>Световното</a:t>
            </a:r>
            <a:r>
              <a:rPr lang="en-US" sz="1700" dirty="0"/>
              <a:t> </a:t>
            </a:r>
            <a:r>
              <a:rPr lang="en-US" sz="1700" dirty="0" err="1"/>
              <a:t>културно</a:t>
            </a:r>
            <a:r>
              <a:rPr lang="en-US" sz="1700" dirty="0"/>
              <a:t> и </a:t>
            </a:r>
            <a:r>
              <a:rPr lang="en-US" sz="1700" dirty="0" err="1"/>
              <a:t>природно</a:t>
            </a:r>
            <a:r>
              <a:rPr lang="en-US" sz="1700" dirty="0"/>
              <a:t> </a:t>
            </a:r>
            <a:r>
              <a:rPr lang="en-US" sz="1700" dirty="0" err="1"/>
              <a:t>наследство</a:t>
            </a:r>
            <a:r>
              <a:rPr lang="en-US" sz="1700" dirty="0"/>
              <a:t> </a:t>
            </a:r>
            <a:r>
              <a:rPr lang="en-US" sz="1700" dirty="0" err="1"/>
              <a:t>на</a:t>
            </a:r>
            <a:r>
              <a:rPr lang="en-US" sz="1700" dirty="0"/>
              <a:t> ЮНЕСКО. </a:t>
            </a:r>
            <a:r>
              <a:rPr lang="en-US" sz="1700" dirty="0" err="1"/>
              <a:t>Световна</a:t>
            </a:r>
            <a:r>
              <a:rPr lang="en-US" sz="1700" dirty="0"/>
              <a:t> </a:t>
            </a:r>
            <a:r>
              <a:rPr lang="en-US" sz="1700" dirty="0" err="1"/>
              <a:t>популярност</a:t>
            </a:r>
            <a:r>
              <a:rPr lang="en-US" sz="1700" dirty="0"/>
              <a:t> </a:t>
            </a:r>
            <a:r>
              <a:rPr lang="en-US" sz="1700" dirty="0" err="1"/>
              <a:t>имат</a:t>
            </a:r>
            <a:r>
              <a:rPr lang="en-US" sz="1700" dirty="0"/>
              <a:t> </a:t>
            </a:r>
            <a:r>
              <a:rPr lang="en-US" sz="1700" dirty="0" err="1"/>
              <a:t>Огледалната</a:t>
            </a:r>
            <a:r>
              <a:rPr lang="en-US" sz="1700" dirty="0"/>
              <a:t> </a:t>
            </a:r>
            <a:r>
              <a:rPr lang="en-US" sz="1700" dirty="0" err="1"/>
              <a:t>зала</a:t>
            </a:r>
            <a:r>
              <a:rPr lang="en-US" sz="1700" dirty="0"/>
              <a:t>, </a:t>
            </a:r>
            <a:r>
              <a:rPr lang="en-US" sz="1700" dirty="0" err="1"/>
              <a:t>кралската</a:t>
            </a:r>
            <a:r>
              <a:rPr lang="en-US" sz="1700" dirty="0"/>
              <a:t> </a:t>
            </a:r>
            <a:r>
              <a:rPr lang="en-US" sz="1700" dirty="0" err="1"/>
              <a:t>опера</a:t>
            </a:r>
            <a:r>
              <a:rPr lang="en-US" sz="1700" dirty="0"/>
              <a:t>, </a:t>
            </a:r>
            <a:r>
              <a:rPr lang="en-US" sz="1700" dirty="0" err="1"/>
              <a:t>галерията</a:t>
            </a:r>
            <a:r>
              <a:rPr lang="en-US" sz="1700" dirty="0"/>
              <a:t> </a:t>
            </a:r>
            <a:r>
              <a:rPr lang="en-US" sz="1700" dirty="0" err="1"/>
              <a:t>на</a:t>
            </a:r>
            <a:r>
              <a:rPr lang="en-US" sz="1700" dirty="0"/>
              <a:t> </a:t>
            </a:r>
            <a:r>
              <a:rPr lang="en-US" sz="1700" dirty="0" err="1"/>
              <a:t>битките</a:t>
            </a:r>
            <a:r>
              <a:rPr lang="en-US" sz="1700" dirty="0"/>
              <a:t> и </a:t>
            </a:r>
            <a:r>
              <a:rPr lang="en-US" sz="1700" dirty="0" err="1"/>
              <a:t>кралските</a:t>
            </a:r>
            <a:r>
              <a:rPr lang="en-US" sz="1700" dirty="0"/>
              <a:t> </a:t>
            </a:r>
            <a:r>
              <a:rPr lang="en-US" sz="1700" dirty="0" err="1"/>
              <a:t>апартаменти</a:t>
            </a:r>
            <a:r>
              <a:rPr lang="en-US" sz="1700" dirty="0"/>
              <a:t>. В </a:t>
            </a:r>
            <a:r>
              <a:rPr lang="en-US" sz="1700" dirty="0" err="1"/>
              <a:t>близост</a:t>
            </a:r>
            <a:r>
              <a:rPr lang="en-US" sz="1700" dirty="0"/>
              <a:t> </a:t>
            </a:r>
            <a:r>
              <a:rPr lang="en-US" sz="1700" dirty="0" err="1"/>
              <a:t>са</a:t>
            </a:r>
            <a:r>
              <a:rPr lang="en-US" sz="1700" dirty="0"/>
              <a:t> </a:t>
            </a:r>
            <a:r>
              <a:rPr lang="en-US" sz="1700" dirty="0" err="1"/>
              <a:t>Големият</a:t>
            </a:r>
            <a:r>
              <a:rPr lang="en-US" sz="1700" dirty="0"/>
              <a:t> и </a:t>
            </a:r>
            <a:r>
              <a:rPr lang="en-US" sz="1700" dirty="0" err="1"/>
              <a:t>Малкият</a:t>
            </a:r>
            <a:r>
              <a:rPr lang="en-US" sz="1700" dirty="0"/>
              <a:t> </a:t>
            </a:r>
            <a:r>
              <a:rPr lang="en-US" sz="1700" dirty="0" err="1"/>
              <a:t>Трианон</a:t>
            </a:r>
            <a:r>
              <a:rPr lang="en-US" sz="1700" dirty="0"/>
              <a:t>, а </a:t>
            </a:r>
            <a:r>
              <a:rPr lang="en-US" sz="1700" dirty="0" err="1"/>
              <a:t>особено</a:t>
            </a:r>
            <a:r>
              <a:rPr lang="en-US" sz="1700" dirty="0"/>
              <a:t> </a:t>
            </a:r>
            <a:r>
              <a:rPr lang="en-US" sz="1700" dirty="0" err="1"/>
              <a:t>внимание</a:t>
            </a:r>
            <a:r>
              <a:rPr lang="en-US" sz="1700" dirty="0"/>
              <a:t> </a:t>
            </a:r>
            <a:r>
              <a:rPr lang="en-US" sz="1700" dirty="0" err="1"/>
              <a:t>заслужават</a:t>
            </a:r>
            <a:r>
              <a:rPr lang="en-US" sz="1700" dirty="0"/>
              <a:t> </a:t>
            </a:r>
            <a:r>
              <a:rPr lang="en-US" sz="1700" dirty="0" err="1"/>
              <a:t>прочутите</a:t>
            </a:r>
            <a:r>
              <a:rPr lang="en-US" sz="1700" dirty="0"/>
              <a:t> </a:t>
            </a:r>
            <a:r>
              <a:rPr lang="en-US" sz="1700" dirty="0" err="1"/>
              <a:t>му</a:t>
            </a:r>
            <a:r>
              <a:rPr lang="en-US" sz="1700" dirty="0"/>
              <a:t> </a:t>
            </a:r>
            <a:r>
              <a:rPr lang="en-US" sz="1700" dirty="0" err="1"/>
              <a:t>градини</a:t>
            </a:r>
            <a:r>
              <a:rPr lang="en-US" sz="1700" dirty="0"/>
              <a:t>. </a:t>
            </a:r>
            <a:r>
              <a:rPr lang="en-US" sz="1700" dirty="0" err="1"/>
              <a:t>Днес</a:t>
            </a:r>
            <a:r>
              <a:rPr lang="en-US" sz="1700" dirty="0"/>
              <a:t> </a:t>
            </a:r>
            <a:r>
              <a:rPr lang="en-US" sz="1700" dirty="0" err="1"/>
              <a:t>дворецът</a:t>
            </a:r>
            <a:r>
              <a:rPr lang="en-US" sz="1700" dirty="0"/>
              <a:t> </a:t>
            </a:r>
            <a:r>
              <a:rPr lang="en-US" sz="1700" dirty="0" err="1"/>
              <a:t>има</a:t>
            </a:r>
            <a:r>
              <a:rPr lang="en-US" sz="1700" dirty="0"/>
              <a:t> 2300 </a:t>
            </a:r>
            <a:r>
              <a:rPr lang="en-US" sz="1700" dirty="0" err="1"/>
              <a:t>стаи</a:t>
            </a:r>
            <a:r>
              <a:rPr lang="en-US" sz="1700" dirty="0"/>
              <a:t> и </a:t>
            </a:r>
            <a:r>
              <a:rPr lang="en-US" sz="1700" dirty="0" err="1"/>
              <a:t>над</a:t>
            </a:r>
            <a:r>
              <a:rPr lang="en-US" sz="1700" dirty="0"/>
              <a:t> 63 000 </a:t>
            </a:r>
            <a:r>
              <a:rPr lang="en-US" sz="1700" dirty="0" err="1"/>
              <a:t>кв</a:t>
            </a:r>
            <a:r>
              <a:rPr lang="en-US" sz="1700" dirty="0"/>
              <a:t>. м </a:t>
            </a:r>
            <a:r>
              <a:rPr lang="en-US" sz="1700" dirty="0" err="1"/>
              <a:t>разгърната</a:t>
            </a:r>
            <a:r>
              <a:rPr lang="en-US" sz="1700" dirty="0"/>
              <a:t> </a:t>
            </a:r>
            <a:r>
              <a:rPr lang="en-US" sz="1700" dirty="0" err="1"/>
              <a:t>площ</a:t>
            </a:r>
            <a:r>
              <a:rPr lang="en-US" sz="1700" dirty="0"/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5470450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О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576</Words>
  <Application>Microsoft Office PowerPoint</Application>
  <PresentationFormat>Широк екран</PresentationFormat>
  <Paragraphs>27</Paragraphs>
  <Slides>10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5" baseType="lpstr">
      <vt:lpstr>Aharoni</vt:lpstr>
      <vt:lpstr>Arial</vt:lpstr>
      <vt:lpstr>Avenir Next LT Pro</vt:lpstr>
      <vt:lpstr>Calibri</vt:lpstr>
      <vt:lpstr>ShapesVTI</vt:lpstr>
      <vt:lpstr>Версай</vt:lpstr>
      <vt:lpstr>Версай</vt:lpstr>
      <vt:lpstr>Версай</vt:lpstr>
      <vt:lpstr>Име</vt:lpstr>
      <vt:lpstr>Управление</vt:lpstr>
      <vt:lpstr>Управление</vt:lpstr>
      <vt:lpstr>Версайски дворец</vt:lpstr>
      <vt:lpstr>Версайски дворец</vt:lpstr>
      <vt:lpstr>Версай</vt:lpstr>
      <vt:lpstr>Версай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Версай</dc:title>
  <dc:creator>Дария Георгиева</dc:creator>
  <cp:lastModifiedBy>Дария Георгиева</cp:lastModifiedBy>
  <cp:revision>4</cp:revision>
  <dcterms:created xsi:type="dcterms:W3CDTF">2020-10-27T23:21:13Z</dcterms:created>
  <dcterms:modified xsi:type="dcterms:W3CDTF">2020-10-27T23:28:00Z</dcterms:modified>
</cp:coreProperties>
</file>